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41"/>
  </p:notesMasterIdLst>
  <p:handoutMasterIdLst>
    <p:handoutMasterId r:id="rId42"/>
  </p:handoutMasterIdLst>
  <p:sldIdLst>
    <p:sldId id="256" r:id="rId5"/>
    <p:sldId id="3878" r:id="rId6"/>
    <p:sldId id="259" r:id="rId7"/>
    <p:sldId id="262" r:id="rId8"/>
    <p:sldId id="263" r:id="rId9"/>
    <p:sldId id="3863" r:id="rId10"/>
    <p:sldId id="3862" r:id="rId11"/>
    <p:sldId id="3875" r:id="rId12"/>
    <p:sldId id="3877" r:id="rId13"/>
    <p:sldId id="3879" r:id="rId14"/>
    <p:sldId id="3880" r:id="rId15"/>
    <p:sldId id="3882" r:id="rId16"/>
    <p:sldId id="3888" r:id="rId17"/>
    <p:sldId id="3889" r:id="rId18"/>
    <p:sldId id="3887" r:id="rId19"/>
    <p:sldId id="3890" r:id="rId20"/>
    <p:sldId id="257" r:id="rId21"/>
    <p:sldId id="3883" r:id="rId22"/>
    <p:sldId id="3885" r:id="rId23"/>
    <p:sldId id="3886" r:id="rId24"/>
    <p:sldId id="3892" r:id="rId25"/>
    <p:sldId id="3891" r:id="rId26"/>
    <p:sldId id="3893" r:id="rId27"/>
    <p:sldId id="3894" r:id="rId28"/>
    <p:sldId id="3895" r:id="rId29"/>
    <p:sldId id="3897" r:id="rId30"/>
    <p:sldId id="3896" r:id="rId31"/>
    <p:sldId id="3898" r:id="rId32"/>
    <p:sldId id="3899" r:id="rId33"/>
    <p:sldId id="3900" r:id="rId34"/>
    <p:sldId id="3901" r:id="rId35"/>
    <p:sldId id="3902" r:id="rId36"/>
    <p:sldId id="3904" r:id="rId37"/>
    <p:sldId id="3905" r:id="rId38"/>
    <p:sldId id="3903" r:id="rId39"/>
    <p:sldId id="3881" r:id="rId4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37" autoAdjust="0"/>
    <p:restoredTop sz="96405"/>
  </p:normalViewPr>
  <p:slideViewPr>
    <p:cSldViewPr snapToGrid="0">
      <p:cViewPr varScale="1">
        <p:scale>
          <a:sx n="109" d="100"/>
          <a:sy n="109" d="100"/>
        </p:scale>
        <p:origin x="200" y="66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800EFC-0116-4E56-BC9A-E7D3DA5D4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7634E-87BE-4159-AB49-DF9E2A0115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3436-65E3-4CB5-8779-F3B21FF007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2CF4D-E888-426C-9C04-AA3FC1DC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4E322-91EA-4A0F-B7C6-D7C98D5733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0B4B-653A-423F-AEE4-4D6305B4FF9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883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681BC3-3BCA-4438-9CC5-F060B7D5C2C5}" type="datetime1">
              <a:rPr lang="zh-CN" altLang="en-US" noProof="0" smtClean="0"/>
              <a:t>2023/10/19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F10AE-AD60-573C-39FF-D147ADC1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3072" y="2743200"/>
            <a:ext cx="8088928" cy="238658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Dynamics and Mechanics of rods(1st)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7D18F1-D33F-6CAE-EFF7-2617A81D0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JunAng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</a:t>
            </a:r>
          </a:p>
          <a:p>
            <a:r>
              <a:rPr kumimoji="1" lang="en-US" altLang="zh-CN" dirty="0"/>
              <a:t>2023/10/20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97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D5EF0-DACB-2711-3668-51393356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</a:t>
            </a:r>
            <a:r>
              <a:rPr kumimoji="1" lang="en-US" altLang="zh-CN" dirty="0" err="1"/>
              <a:t>PyElastica</a:t>
            </a:r>
            <a:r>
              <a:rPr kumimoji="1" lang="en-US" altLang="zh-CN" dirty="0"/>
              <a:t> works?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1424DE-D4DF-3E31-970A-D8B203E1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FF8DF33-4ED4-92F7-D1C3-3FBD0C343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4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D5EF0-DACB-2711-3668-51393356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</a:t>
            </a:r>
            <a:r>
              <a:rPr kumimoji="1" lang="en-US" altLang="zh-CN" dirty="0" err="1"/>
              <a:t>PyElastica</a:t>
            </a:r>
            <a:r>
              <a:rPr kumimoji="1" lang="en-US" altLang="zh-CN" dirty="0"/>
              <a:t> works?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1424DE-D4DF-3E31-970A-D8B203E1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Pendulum_1695627398568290">
            <a:hlinkClick r:id="" action="ppaction://media"/>
            <a:extLst>
              <a:ext uri="{FF2B5EF4-FFF2-40B4-BE49-F238E27FC236}">
                <a16:creationId xmlns:a16="http://schemas.microsoft.com/office/drawing/2014/main" id="{E4413172-AF4F-3FA7-60B4-CAB5877EA2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3000" y="1911350"/>
            <a:ext cx="4824413" cy="3859213"/>
          </a:xfrm>
        </p:spPr>
      </p:pic>
    </p:spTree>
    <p:extLst>
      <p:ext uri="{BB962C8B-B14F-4D97-AF65-F5344CB8AC3E}">
        <p14:creationId xmlns:p14="http://schemas.microsoft.com/office/powerpoint/2010/main" val="41545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2645228" y="6330835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Yang, H., Cao, Y., Cui, Y., &amp; Zhang, L. (2023).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97AEFF7-30E3-45FF-46E0-DE7A0444C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029" y="1256868"/>
            <a:ext cx="8044542" cy="51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4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2645228" y="6330835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Yang, H., Cao, Y., Cui, Y., &amp; Zhang, L. (2023).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539425E-4AA4-D0BD-3A58-F927648A0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828" y="1556804"/>
            <a:ext cx="6945086" cy="45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5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2645228" y="6330835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Yang, H., Cao, Y., Cui, Y., &amp; Zhang, L. (2023).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8A213D8-A43D-5E12-246D-AEBF4009B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257" y="1195862"/>
            <a:ext cx="7489372" cy="50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6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CA9B03-35F1-6BFB-58BB-3AE1F7A46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9776"/>
            <a:ext cx="9330360" cy="44207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4604657" y="59870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33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4604657" y="598701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74FAE8F-E9B0-9F6D-1F81-B577716CE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143" y="1285146"/>
            <a:ext cx="4049486" cy="44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3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5C4314-1F83-729C-5EA9-423112CF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 continua and one dimensional continua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The Lagrange coordinate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Mechanics of a Rod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23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06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1468B9-2CD8-ADED-642D-6443EF5EB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47" y="1334724"/>
            <a:ext cx="4176842" cy="2341563"/>
          </a:xfrm>
          <a:prstGeom prst="rect">
            <a:avLst/>
          </a:prstGeom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715E78-E0AD-803E-E24C-A07253B15C2E}"/>
              </a:ext>
            </a:extLst>
          </p:cNvPr>
          <p:cNvCxnSpPr>
            <a:cxnSpLocks/>
          </p:cNvCxnSpPr>
          <p:nvPr/>
        </p:nvCxnSpPr>
        <p:spPr>
          <a:xfrm>
            <a:off x="3287486" y="2490985"/>
            <a:ext cx="11014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</p:spTree>
    <p:extLst>
      <p:ext uri="{BB962C8B-B14F-4D97-AF65-F5344CB8AC3E}">
        <p14:creationId xmlns:p14="http://schemas.microsoft.com/office/powerpoint/2010/main" val="406158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EF6A0F3-9919-378B-FE14-865028A244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rod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theory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587990-2CA1-6772-1ABD-325BAA2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1129E4-FFF2-D07A-A08F-408BFCB1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AC7E7F-FA3D-AC44-24A4-B0539A5C555E}"/>
              </a:ext>
            </a:extLst>
          </p:cNvPr>
          <p:cNvSpPr txBox="1"/>
          <p:nvPr/>
        </p:nvSpPr>
        <p:spPr>
          <a:xfrm>
            <a:off x="1001486" y="1995487"/>
            <a:ext cx="50945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Laws of physics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time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space</a:t>
            </a:r>
          </a:p>
          <a:p>
            <a:endParaRPr kumimoji="1" lang="en-US" altLang="zh-CN" sz="2200" dirty="0"/>
          </a:p>
          <a:p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9635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1468B9-2CD8-ADED-642D-6443EF5EB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47" y="1334724"/>
            <a:ext cx="4176842" cy="2341563"/>
          </a:xfrm>
          <a:prstGeom prst="rect">
            <a:avLst/>
          </a:prstGeom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715E78-E0AD-803E-E24C-A07253B15C2E}"/>
              </a:ext>
            </a:extLst>
          </p:cNvPr>
          <p:cNvCxnSpPr>
            <a:cxnSpLocks/>
          </p:cNvCxnSpPr>
          <p:nvPr/>
        </p:nvCxnSpPr>
        <p:spPr>
          <a:xfrm>
            <a:off x="3287486" y="2490985"/>
            <a:ext cx="11014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2BD163-6202-4D86-40CF-093F74473592}"/>
              </a:ext>
            </a:extLst>
          </p:cNvPr>
          <p:cNvCxnSpPr>
            <a:cxnSpLocks/>
          </p:cNvCxnSpPr>
          <p:nvPr/>
        </p:nvCxnSpPr>
        <p:spPr>
          <a:xfrm>
            <a:off x="8424261" y="2982864"/>
            <a:ext cx="948339" cy="598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0410139-B7E0-10BE-B4F1-D7EFE83F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5" y="3814128"/>
            <a:ext cx="5311837" cy="1825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</p:spTree>
    <p:extLst>
      <p:ext uri="{BB962C8B-B14F-4D97-AF65-F5344CB8AC3E}">
        <p14:creationId xmlns:p14="http://schemas.microsoft.com/office/powerpoint/2010/main" val="76326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5FDC91-8780-7A55-3360-2096E6BD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1" y="1694953"/>
            <a:ext cx="3162103" cy="108651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FDCE431-BEB1-5F57-6964-661879FC3EA5}"/>
              </a:ext>
            </a:extLst>
          </p:cNvPr>
          <p:cNvCxnSpPr>
            <a:cxnSpLocks/>
          </p:cNvCxnSpPr>
          <p:nvPr/>
        </p:nvCxnSpPr>
        <p:spPr>
          <a:xfrm>
            <a:off x="3579734" y="2238211"/>
            <a:ext cx="9830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94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141F5-1015-CF3C-8028-32FEDB80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1248168"/>
            <a:ext cx="6553200" cy="4738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5FDC91-8780-7A55-3360-2096E6BD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1" y="1694953"/>
            <a:ext cx="3162103" cy="108651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FDCE431-BEB1-5F57-6964-661879FC3EA5}"/>
              </a:ext>
            </a:extLst>
          </p:cNvPr>
          <p:cNvCxnSpPr>
            <a:cxnSpLocks/>
          </p:cNvCxnSpPr>
          <p:nvPr/>
        </p:nvCxnSpPr>
        <p:spPr>
          <a:xfrm>
            <a:off x="3579734" y="2238211"/>
            <a:ext cx="9830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7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0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7611F-276C-FDE8-4258-AB784548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29" y="3429000"/>
            <a:ext cx="3403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0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7611F-276C-FDE8-4258-AB784548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29" y="3429000"/>
            <a:ext cx="3403600" cy="25908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AA9AA2B-1107-28D3-6DCD-6636C9DC12FD}"/>
              </a:ext>
            </a:extLst>
          </p:cNvPr>
          <p:cNvCxnSpPr>
            <a:cxnSpLocks/>
          </p:cNvCxnSpPr>
          <p:nvPr/>
        </p:nvCxnSpPr>
        <p:spPr>
          <a:xfrm flipV="1">
            <a:off x="7572829" y="4767943"/>
            <a:ext cx="2953657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C19E9E6-0FCB-2525-0286-4D2D20A8E5F4}"/>
              </a:ext>
            </a:extLst>
          </p:cNvPr>
          <p:cNvCxnSpPr>
            <a:cxnSpLocks/>
          </p:cNvCxnSpPr>
          <p:nvPr/>
        </p:nvCxnSpPr>
        <p:spPr>
          <a:xfrm flipH="1" flipV="1">
            <a:off x="8817429" y="3526971"/>
            <a:ext cx="81001" cy="249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761EE479-DAC6-8641-CE24-6E531FF7E48E}"/>
              </a:ext>
            </a:extLst>
          </p:cNvPr>
          <p:cNvCxnSpPr/>
          <p:nvPr/>
        </p:nvCxnSpPr>
        <p:spPr>
          <a:xfrm flipV="1">
            <a:off x="8898430" y="4408714"/>
            <a:ext cx="855170" cy="40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FFD67CC6-E3E6-7AA4-43CB-FB30FD750DE6}"/>
              </a:ext>
            </a:extLst>
          </p:cNvPr>
          <p:cNvSpPr/>
          <p:nvPr/>
        </p:nvSpPr>
        <p:spPr>
          <a:xfrm>
            <a:off x="9067800" y="4757057"/>
            <a:ext cx="10889" cy="87086"/>
          </a:xfrm>
          <a:custGeom>
            <a:avLst/>
            <a:gdLst>
              <a:gd name="connsiteX0" fmla="*/ 0 w 10889"/>
              <a:gd name="connsiteY0" fmla="*/ 0 h 87086"/>
              <a:gd name="connsiteX1" fmla="*/ 10886 w 10889"/>
              <a:gd name="connsiteY1" fmla="*/ 87086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89" h="87086">
                <a:moveTo>
                  <a:pt x="0" y="0"/>
                </a:moveTo>
                <a:cubicBezTo>
                  <a:pt x="11399" y="79792"/>
                  <a:pt x="10886" y="50542"/>
                  <a:pt x="10886" y="870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/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blipFill>
                <a:blip r:embed="rId4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355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0E9A18-980A-7DB1-480A-0F49E425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30" y="1690688"/>
            <a:ext cx="4762500" cy="337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419DCC-3621-9080-84C0-0C9B0F97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30" y="1624834"/>
            <a:ext cx="6007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62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50A0C0-91A6-A255-2383-AD87D79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91" y="2060020"/>
            <a:ext cx="9053078" cy="29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F1DD0B-B8EC-681A-7AC3-3D2F4487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92" y="1315400"/>
            <a:ext cx="6189208" cy="467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of a Rod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E0EF84-8A44-EC40-281D-3E6E391C6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458686"/>
            <a:ext cx="7095509" cy="4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6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78590F-6384-8D96-689B-A159764C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25" y="1662133"/>
            <a:ext cx="6359075" cy="33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67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of a Rod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1D417-A0FB-47D1-1795-06B9C145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80" y="524614"/>
            <a:ext cx="4229100" cy="1535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C22E0A-FF56-E9D5-A5DC-3B1A8021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1850177"/>
            <a:ext cx="6692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</a:t>
            </a:r>
            <a:br>
              <a:rPr kumimoji="1" lang="en-US" altLang="zh-CN" dirty="0"/>
            </a:br>
            <a:r>
              <a:rPr kumimoji="1" lang="en-US" altLang="zh-CN" dirty="0"/>
              <a:t>(</a:t>
            </a:r>
            <a:r>
              <a:rPr kumimoji="1" lang="en-US" altLang="zh-CN" dirty="0" err="1"/>
              <a:t>Symplectic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Verlet</a:t>
            </a:r>
            <a:r>
              <a:rPr kumimoji="1" lang="en-US" altLang="zh-CN" dirty="0"/>
              <a:t> integrator)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E4ABCC-963A-D4E8-5190-376B6823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64" y="1657482"/>
            <a:ext cx="6464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77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206CCB2-BD4F-EEE9-7713-3B3B81F2B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0" y="2158206"/>
            <a:ext cx="7747000" cy="3365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484468-1D62-3DF1-E0DB-08CF16045530}"/>
              </a:ext>
            </a:extLst>
          </p:cNvPr>
          <p:cNvSpPr txBox="1"/>
          <p:nvPr/>
        </p:nvSpPr>
        <p:spPr>
          <a:xfrm>
            <a:off x="4386942" y="57553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249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484468-1D62-3DF1-E0DB-08CF16045530}"/>
              </a:ext>
            </a:extLst>
          </p:cNvPr>
          <p:cNvSpPr txBox="1"/>
          <p:nvPr/>
        </p:nvSpPr>
        <p:spPr>
          <a:xfrm>
            <a:off x="4343399" y="614319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59DD2FA-5089-0D8D-01AD-613EB9C89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200" y="1544785"/>
            <a:ext cx="8190629" cy="45311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A08219-5CBB-2DA6-58E0-C7B7ED73BDFB}"/>
              </a:ext>
            </a:extLst>
          </p:cNvPr>
          <p:cNvSpPr txBox="1"/>
          <p:nvPr/>
        </p:nvSpPr>
        <p:spPr>
          <a:xfrm>
            <a:off x="979714" y="1321356"/>
            <a:ext cx="267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Trajectory navigation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231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CB54B8C-7329-75C1-E71A-F755FFE1F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564" y="2644038"/>
            <a:ext cx="2515394" cy="2515394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1347AB-40D6-93CB-EB58-229B53422456}"/>
              </a:ext>
            </a:extLst>
          </p:cNvPr>
          <p:cNvSpPr txBox="1"/>
          <p:nvPr/>
        </p:nvSpPr>
        <p:spPr>
          <a:xfrm>
            <a:off x="2559844" y="1930162"/>
            <a:ext cx="199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shake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0F1656-2746-26E7-9573-5CE0A2098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2432"/>
            <a:ext cx="2451100" cy="2667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C0D553-440F-93F9-9D71-82FD2007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51" y="2575386"/>
            <a:ext cx="4049486" cy="28170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0CE44C-7436-567A-39D0-588BC1766DBA}"/>
              </a:ext>
            </a:extLst>
          </p:cNvPr>
          <p:cNvSpPr txBox="1"/>
          <p:nvPr/>
        </p:nvSpPr>
        <p:spPr>
          <a:xfrm>
            <a:off x="7837714" y="1948371"/>
            <a:ext cx="267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Trajectory navigation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15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5C4314-1F83-729C-5EA9-423112CF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 continua and one dimensional continua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The Lagrange coordinate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Mechanics of a Rod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Reproduction and ”the shake games”</a:t>
            </a:r>
            <a:br>
              <a:rPr kumimoji="1"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626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6AEBC-53B9-558C-DD6E-CC74341D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5C3411-A146-74B3-1088-7F31102888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DA2E60-C89C-A2E0-7FB3-22F333C1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A67D42-A204-3CA5-4821-3E0F102C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Modeling Nonlinear Problems in the Mechanics of Strings and Rods by Oliver M. O’Reilly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Cosserat</a:t>
            </a:r>
            <a:r>
              <a:rPr kumimoji="1" lang="en-US" altLang="zh-CN" dirty="0"/>
              <a:t> Theories: Shells, Rods and Points by M.B. Rubin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47F4A6-84DF-0BD3-116A-BE2F7457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784" y="2536370"/>
            <a:ext cx="1878491" cy="20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4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F220C9-7C01-3D1B-16C0-BD6D4961E4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67BCC1-962A-C64A-8D16-F750F591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43" y="4729210"/>
            <a:ext cx="6836229" cy="2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7797DC-0E09-EE48-ACBB-41519270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635EC6D-EE17-3036-00B8-2E70D1C1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 in Practice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5F3A4-2A7B-FF00-6E4D-A7A5F647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356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/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blipFill>
                <a:blip r:embed="rId3"/>
                <a:stretch>
                  <a:fillRect t="-13793" r="-2500" b="-3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2D38273-F84F-9428-632D-5D97D1CF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5062679"/>
            <a:ext cx="4978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3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45540B-A1E8-3974-194E-9635955C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74601B6-DE29-AE10-9D99-2E1CDC19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Mass-spring system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518EDE-2EA9-BE45-80BD-E9361E43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66" y="3917706"/>
            <a:ext cx="6309069" cy="2438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96C0D0-DD57-F30D-2EE3-2AA5E4AB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3336"/>
            <a:ext cx="4254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8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BF1BC0-BC87-9B98-B442-B6B15AA1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DEC61-71FA-1473-D8AE-82289446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3836"/>
            <a:ext cx="8546125" cy="53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7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EB41EF-DBB3-1E3C-92C6-2C0A1FD5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9F629-9D55-70F0-1A2C-6FAE992E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28093"/>
            <a:ext cx="9423086" cy="48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857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5" id="{F1DC1553-CFB3-D64F-8845-8D41AEB59EF8}" vid="{0CA672E8-CA84-1943-A3D7-721E4B3DC4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ShapesVTI</Template>
  <TotalTime>2982</TotalTime>
  <Words>561</Words>
  <Application>Microsoft Macintosh PowerPoint</Application>
  <PresentationFormat>宽屏</PresentationFormat>
  <Paragraphs>119</Paragraphs>
  <Slides>36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Microsoft YaHei UI</vt:lpstr>
      <vt:lpstr>Arial</vt:lpstr>
      <vt:lpstr>Avenir Next LT Pro</vt:lpstr>
      <vt:lpstr>Cambria Math</vt:lpstr>
      <vt:lpstr>roboto</vt:lpstr>
      <vt:lpstr>Wingdings</vt:lpstr>
      <vt:lpstr>ShapesVTI</vt:lpstr>
      <vt:lpstr>Dynamics and Mechanics of rods(1st)</vt:lpstr>
      <vt:lpstr>Recap</vt:lpstr>
      <vt:lpstr>Recap</vt:lpstr>
      <vt:lpstr>Recap</vt:lpstr>
      <vt:lpstr>Recap</vt:lpstr>
      <vt:lpstr>Time Integration in Practice</vt:lpstr>
      <vt:lpstr>Mass-spring system</vt:lpstr>
      <vt:lpstr>PowerPoint 演示文稿</vt:lpstr>
      <vt:lpstr>PowerPoint 演示文稿</vt:lpstr>
      <vt:lpstr>How PyElastica works?</vt:lpstr>
      <vt:lpstr>How PyElastica works?</vt:lpstr>
      <vt:lpstr>What we are studying at?</vt:lpstr>
      <vt:lpstr>What we are studying at?</vt:lpstr>
      <vt:lpstr>What we are studying at?</vt:lpstr>
      <vt:lpstr>What we are studying at?</vt:lpstr>
      <vt:lpstr>What we are studying at?</vt:lpstr>
      <vt:lpstr>Outline</vt:lpstr>
      <vt:lpstr>3D continua and 1D continua</vt:lpstr>
      <vt:lpstr>3D continua and 1D continua</vt:lpstr>
      <vt:lpstr>3D continua and 1D continua</vt:lpstr>
      <vt:lpstr>3D continua and 1D continua</vt:lpstr>
      <vt:lpstr>3D continua and 1D continua</vt:lpstr>
      <vt:lpstr>The Lagrange coordinate</vt:lpstr>
      <vt:lpstr>The Lagrange coordinate</vt:lpstr>
      <vt:lpstr>The Lagrange coordinate</vt:lpstr>
      <vt:lpstr>The Lagrange coordinate</vt:lpstr>
      <vt:lpstr>The Lagrange coordinate</vt:lpstr>
      <vt:lpstr>The Lagrange coordinate</vt:lpstr>
      <vt:lpstr>Mechanics of a Rod</vt:lpstr>
      <vt:lpstr>Mechanics of a Rod</vt:lpstr>
      <vt:lpstr>Time Integration (Symplectic, Verlet integrator)</vt:lpstr>
      <vt:lpstr>Outlook</vt:lpstr>
      <vt:lpstr>Outlook</vt:lpstr>
      <vt:lpstr>Outlook</vt:lpstr>
      <vt:lpstr>Remark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String Theory”</dc:title>
  <dc:creator>Yang Wang</dc:creator>
  <cp:lastModifiedBy>Yang Wang</cp:lastModifiedBy>
  <cp:revision>7</cp:revision>
  <dcterms:created xsi:type="dcterms:W3CDTF">2023-10-11T01:50:56Z</dcterms:created>
  <dcterms:modified xsi:type="dcterms:W3CDTF">2023-10-19T06:44:06Z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